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2" r:id="rId3"/>
    <p:sldId id="264" r:id="rId4"/>
    <p:sldId id="256" r:id="rId5"/>
    <p:sldId id="257" r:id="rId6"/>
    <p:sldId id="258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18" d="100"/>
          <a:sy n="118" d="100"/>
        </p:scale>
        <p:origin x="-1350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572000" y="476672"/>
            <a:ext cx="4176464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000" dirty="0">
                <a:effectLst/>
              </a:rPr>
              <a:t> </a:t>
            </a:r>
            <a:br>
              <a:rPr lang="ru-RU" sz="4000" dirty="0">
                <a:effectLst/>
              </a:rPr>
            </a:br>
            <a:r>
              <a:rPr lang="ru-RU" sz="4000" dirty="0">
                <a:effectLst/>
              </a:rPr>
              <a:t>ПОЧЕМУ ТРАВМАТИЗМ НА ЖЕЛЕЗНОЙ ДОРОГЕ НЕ УМЕНЬШАЕТСЯ?</a:t>
            </a:r>
            <a:br>
              <a:rPr lang="ru-RU" sz="4000" dirty="0">
                <a:effectLst/>
              </a:rPr>
            </a:b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548680"/>
            <a:ext cx="4123328" cy="608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5880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3429000"/>
            <a:ext cx="5184576" cy="3346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642821" cy="5457992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причинами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травмирования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граждан железнодорожным подвижным составом и поражения током контактной сети являются незнание и нарушение правил безопасности при нахождении в зоне железнодорожных путей, неоправданная спешка и беспечность, нежелание пользоваться переходными мостами, тоннелями и настилами, а порой озорство, хулиганство и игры, как на железнодорожных путях, так и на прилегающей к ним территории. Известны детские шалости с залезанием на вагон, чтобы прокатиться. Представьте себе, чем они заканчиваются. Ведь напряжение в проводах контактной сети чрезвычайно высокое: до 27500 вольт.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9122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88641"/>
            <a:ext cx="1541811" cy="200361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00969" y="4941167"/>
            <a:ext cx="2112395" cy="17534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835696" y="404664"/>
            <a:ext cx="6400800" cy="5865832"/>
          </a:xfrm>
        </p:spPr>
        <p:txBody>
          <a:bodyPr>
            <a:normAutofit fontScale="32500" lnSpcReduction="20000"/>
          </a:bodyPr>
          <a:lstStyle/>
          <a:p>
            <a:pPr marL="45720" indent="0" algn="just">
              <a:buNone/>
            </a:pPr>
            <a:r>
              <a:rPr lang="en-US" sz="3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Участок</a:t>
            </a:r>
            <a:r>
              <a:rPr lang="ru-RU" sz="3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обслуживаемый Ростовской дистанцией электроснабжения, электрифицирован на переменном токе. Напряжение в контактной сети 27500 Вольт. </a:t>
            </a:r>
          </a:p>
          <a:p>
            <a:pPr marL="45720" indent="0" algn="just">
              <a:buNone/>
            </a:pPr>
            <a:r>
              <a:rPr lang="en-US" sz="3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3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электрическая проводка в доме имеет напряжение 220 Вольт, при неисправности которой, можно получить сильнейший ожог в случае прикосновения, то учитывая огромное напряжение в контактной сети, чтобы получить </a:t>
            </a:r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смертельный </a:t>
            </a:r>
            <a:r>
              <a:rPr lang="ru-RU" sz="3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ожог, достаточно приблизится к контактному проводу на расстоянии менее 2 метров. Разность потенциалов между человеком и проводом настолько велика, что двухметровый слой воздуха легко пробивается электрическим разрядом. </a:t>
            </a:r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все вагоны, стоящие на путях под контактным проводом, уже являются зоной повышенной опасности и подниматься на крышу вагонов – заранее обрекать себя на мучительную гибель. 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en-US" sz="3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Главная </a:t>
            </a:r>
            <a:r>
              <a:rPr lang="ru-RU" sz="3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опасность электрического тока заключается </a:t>
            </a:r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отсутствии внешних признаков грозящей опасности, </a:t>
            </a:r>
            <a:r>
              <a:rPr lang="ru-RU" sz="3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человек обычно может заблаговременно обнаружить: увидеть, услышать, почувствовать запах и т.п. </a:t>
            </a:r>
          </a:p>
          <a:p>
            <a:pPr marL="45720" indent="0" algn="just">
              <a:buNone/>
            </a:pPr>
            <a:r>
              <a:rPr lang="en-US" sz="3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большинстве случаев человек включается в электрическую сеть из-за случайного прикосновения к элементам электрической цепи либо руками, либо рукой и ногами. При протекании тока по пути «нога-нога» через сердце проходит 0,4% общего тока, а по пути «рука-рука» - 3,3%. Ток, протекающий через человека, действует не только в местах контактов и на пути протекания, но и рефлекторно – на деятельность других органов. </a:t>
            </a:r>
          </a:p>
          <a:p>
            <a:pPr marL="45720" indent="0">
              <a:buNone/>
            </a:pPr>
            <a:r>
              <a:rPr lang="en-US" sz="3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</a:t>
            </a:r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избежание поражения электрическим током категорически запрещается: 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-приближаться к находящимся под напряжением проводам или частям контактной сети на расстояние менее 2 м; 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-подниматься на крыши вагонов, локомотивов; 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-подниматься на опоры контактной сети и воздушных линий электропередачи</a:t>
            </a:r>
            <a:r>
              <a:rPr lang="ru-RU" sz="3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-прикасаться к электрооборудованию электроподвижного состава как </a:t>
            </a:r>
            <a:r>
              <a:rPr lang="en-US" sz="3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непосредственно</a:t>
            </a:r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так и через какие-либо предметы; 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-подниматься на крыши зданий и сооружений, расположенных под проводами, на металлические конструкции железнодорожных мостов; 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-приближаться к провисшим и оборванным проводам, независимо от того касаются они земли или нет, на расстояние менее 8 метров; 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-набрасывать на провода посторонние предметы. 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1100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500"/>
                            </p:stCondLst>
                            <p:childTnLst>
                              <p:par>
                                <p:cTn id="8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470025"/>
          </a:xfrm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ru-RU" sz="3200" u="sng" dirty="0">
                <a:solidFill>
                  <a:schemeClr val="tx1"/>
                </a:solidFill>
              </a:rPr>
              <a:t>СОБЛЮДАЙТЕ ПРАВИЛА ПОВЕДЕНИЯ НА ЖЕЛЕЗНОДОРОЖНОМ ТРАНСПОРТЕ И ОБЪЕКТАХ ЕГО ИНФРАСТРУКТУРЫ!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4186560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793824"/>
          </a:xfrm>
        </p:spPr>
        <p:txBody>
          <a:bodyPr>
            <a:normAutofit fontScale="40000" lnSpcReduction="20000"/>
          </a:bodyPr>
          <a:lstStyle/>
          <a:p>
            <a:pPr marL="45720" indent="0" algn="ctr">
              <a:buNone/>
            </a:pPr>
            <a:r>
              <a:rPr lang="ru-RU" sz="2900" b="1" u="sng" dirty="0">
                <a:solidFill>
                  <a:schemeClr val="accent6"/>
                </a:solidFill>
              </a:rPr>
              <a:t>ЗАПРЕЩАЕТСЯ:</a:t>
            </a:r>
          </a:p>
          <a:p>
            <a:r>
              <a:rPr lang="ru-RU" dirty="0">
                <a:solidFill>
                  <a:schemeClr val="accent6"/>
                </a:solidFill>
              </a:rPr>
              <a:t>·         </a:t>
            </a:r>
            <a:r>
              <a:rPr lang="ru-RU" sz="4500" dirty="0">
                <a:solidFill>
                  <a:schemeClr val="accent6"/>
                </a:solidFill>
              </a:rPr>
              <a:t>Переходить через железнодорожные пути в местах, не оборудованных пешеходными настилами.</a:t>
            </a:r>
          </a:p>
          <a:p>
            <a:r>
              <a:rPr lang="ru-RU" sz="4500" dirty="0">
                <a:solidFill>
                  <a:schemeClr val="accent6"/>
                </a:solidFill>
              </a:rPr>
              <a:t>·         Переходить железнодорожные переезды при закрытом шлагбауме или показании красного сигнала светофора переездной сигнализации.</a:t>
            </a:r>
          </a:p>
          <a:p>
            <a:r>
              <a:rPr lang="ru-RU" sz="4500" dirty="0">
                <a:solidFill>
                  <a:schemeClr val="accent6"/>
                </a:solidFill>
              </a:rPr>
              <a:t>·         На станциях и перегонах подлезать под вагоны, перелезать через автосцепки.</a:t>
            </a:r>
          </a:p>
          <a:p>
            <a:r>
              <a:rPr lang="ru-RU" sz="4500" dirty="0">
                <a:solidFill>
                  <a:schemeClr val="accent6"/>
                </a:solidFill>
              </a:rPr>
              <a:t>·         Проходить вдоль железнодорожного пути ближе 5 метров от крайнего рельса.</a:t>
            </a:r>
          </a:p>
          <a:p>
            <a:r>
              <a:rPr lang="ru-RU" sz="4500" dirty="0">
                <a:solidFill>
                  <a:schemeClr val="accent6"/>
                </a:solidFill>
              </a:rPr>
              <a:t>·         Проходить по железнодорожным мостам и тоннелям, не оборудованным дорожками для прохода пешеходов.</a:t>
            </a:r>
          </a:p>
          <a:p>
            <a:r>
              <a:rPr lang="ru-RU" sz="4500" dirty="0">
                <a:solidFill>
                  <a:schemeClr val="accent6"/>
                </a:solidFill>
              </a:rPr>
              <a:t>·         Переходить через путь сразу же после прохода поезда одного направления, не убедившись в отсутствии следования поезда встречного направления.</a:t>
            </a:r>
          </a:p>
          <a:p>
            <a:r>
              <a:rPr lang="ru-RU" sz="4500" dirty="0">
                <a:solidFill>
                  <a:schemeClr val="accent6"/>
                </a:solidFill>
              </a:rPr>
              <a:t>·         Использовать наушники и мобильные телефоны при переходе через железнодорожные пути.</a:t>
            </a:r>
          </a:p>
          <a:p>
            <a:r>
              <a:rPr lang="ru-RU" sz="4500" dirty="0" smtClean="0">
                <a:solidFill>
                  <a:schemeClr val="accent6"/>
                </a:solidFill>
              </a:rPr>
              <a:t>          Помните </a:t>
            </a:r>
            <a:r>
              <a:rPr lang="ru-RU" sz="4500" dirty="0">
                <a:solidFill>
                  <a:schemeClr val="accent6"/>
                </a:solidFill>
              </a:rPr>
              <a:t>о том, что железная дорога – зона повышенной опасности и требует повышенного внимания и строгого соблюдения правил безопасности!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32834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5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/>
              <a:t>ПРАВИЛА ПОВЕДЕНИЯ ДЕТЕЙ НА ЖЕЛЕЗНОЙ ДОРОГЕ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31640" y="980728"/>
            <a:ext cx="6400800" cy="347472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1200" dirty="0"/>
              <a:t>	</a:t>
            </a:r>
            <a:r>
              <a:rPr lang="ru-RU" sz="1600" b="1" dirty="0" smtClean="0">
                <a:solidFill>
                  <a:schemeClr val="accent6"/>
                </a:solidFill>
              </a:rPr>
              <a:t>Запомните</a:t>
            </a:r>
            <a:r>
              <a:rPr lang="ru-RU" sz="1600" b="1" dirty="0">
                <a:solidFill>
                  <a:schemeClr val="accent6"/>
                </a:solidFill>
              </a:rPr>
              <a:t>:</a:t>
            </a:r>
          </a:p>
          <a:p>
            <a:r>
              <a:rPr lang="ru-RU" sz="1200" dirty="0"/>
              <a:t>·      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Переходить через пути нужно только по мосту или специальным настилам.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        Не подлезайте под вагоны! Не перелезайте через автосцепки!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        Не заскакивайте в вагон отходящего поезда.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        Не выходите из вагона до полной остановки поезда.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        Не играйте на платформах и путях!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        Не высовывайтесь из окон на ходу.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        Выходите из вагона только со стороны посадочной платформы.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        Не ходите на путях.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        На вокзале дети могут находиться только под наблюдением взрослых, маленьких детей нужно держать за руку.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        Не переходите пути перед близко идущим поездом, если расстояние до него менее 400 метров. Поезд не может остановиться сразу!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        Не подходите к рельсам ближе, чем на 5 метров.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   Не переходите пути, не убедившись в отсутствии поезда противоположного направления.</a:t>
            </a: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xmlns="" val="1906398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2060848"/>
            <a:ext cx="6840760" cy="456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Чтобы остановить поезд нужно время, чтобы остановить жизнь- одно мгновение!</a:t>
            </a:r>
            <a:endParaRPr lang="ru-RU" sz="2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130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700808"/>
            <a:ext cx="6512511" cy="1143000"/>
          </a:xfrm>
        </p:spPr>
        <p:txBody>
          <a:bodyPr/>
          <a:lstStyle/>
          <a:p>
            <a:pPr algn="just"/>
            <a:r>
              <a:rPr lang="ru-RU" sz="2400" u="sng" dirty="0">
                <a:effectLst/>
              </a:rPr>
              <a:t>Железная дорога </a:t>
            </a:r>
            <a:r>
              <a:rPr lang="ru-RU" sz="2400" dirty="0">
                <a:effectLst/>
              </a:rPr>
              <a:t>– удобный и востребованный вид транспорта, которым пользуются миллионы людей каждый день. Повышение скоростей на транспорте решило множество проблем, сократив время пребывания пассажиров в пути и доставки грузов, и в то же время породило массу опасностей для человека.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688556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577800"/>
          </a:xfrm>
        </p:spPr>
        <p:txBody>
          <a:bodyPr>
            <a:normAutofit fontScale="92500"/>
          </a:bodyPr>
          <a:lstStyle/>
          <a:p>
            <a:pPr marL="45720" indent="0" algn="just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ничего важнее человеческой жизни, а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детские жизни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самое ценное. Обращаемся именно к детям: будьте внимательны и бдительны, помните, что железная дорога – не место для игр. Не катайтесь по платформе на велосипеде, скейтборде и роликах – ЭТО ОПАСНО ДЛЯ ЖИЗНИ! Приближаясь к железной дороге – снимите наушники – в них можно не услышать сигналов поезда! Никогда не переходите железнодорожные пути в местах стрелочных переводов. Поскользнувшись, можно застрять в тисках стрелки, которая перемещается непосредственно перед идущим поездом. Опасайтесь края платформы, не стойте на линии, обозначающей опасность! Оступившись, вы можете упасть на рельсы, под приближающийся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поезд.</a:t>
            </a:r>
          </a:p>
          <a:p>
            <a:pPr marL="45720" indent="0" algn="ctr">
              <a:buNone/>
            </a:pPr>
            <a:r>
              <a:rPr lang="ru-RU" sz="6200" dirty="0" smtClean="0"/>
              <a:t>Берегите </a:t>
            </a:r>
            <a:r>
              <a:rPr lang="ru-RU" sz="6200" dirty="0"/>
              <a:t>себя!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8844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53</TotalTime>
  <Words>168</Words>
  <Application>Microsoft Office PowerPoint</Application>
  <PresentationFormat>Экран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Воздушный поток</vt:lpstr>
      <vt:lpstr>  ПОЧЕМУ ТРАВМАТИЗМ НА ЖЕЛЕЗНОЙ ДОРОГЕ НЕ УМЕНЬШАЕТСЯ? </vt:lpstr>
      <vt:lpstr>Слайд 2</vt:lpstr>
      <vt:lpstr>Слайд 3</vt:lpstr>
      <vt:lpstr>СОБЛЮДАЙТЕ ПРАВИЛА ПОВЕДЕНИЯ НА ЖЕЛЕЗНОДОРОЖНОМ ТРАНСПОРТЕ И ОБЪЕКТАХ ЕГО ИНФРАСТРУКТУРЫ! </vt:lpstr>
      <vt:lpstr>Слайд 5</vt:lpstr>
      <vt:lpstr>ПРАВИЛА ПОВЕДЕНИЯ ДЕТЕЙ НА ЖЕЛЕЗНОЙ ДОРОГЕ </vt:lpstr>
      <vt:lpstr>Чтобы остановить поезд нужно время, чтобы остановить жизнь- одно мгновение!</vt:lpstr>
      <vt:lpstr>Железная дорога – удобный и востребованный вид транспорта, которым пользуются миллионы людей каждый день. Повышение скоростей на транспорте решило множество проблем, сократив время пребывания пассажиров в пути и доставки грузов, и в то же время породило массу опасностей для человека.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СОБЛЮДАЙТЕ ПРАВИЛА ПОВЕДЕНИЯ НА ЖЕЛЕЗНОДОРОЖНОМ ТРАНСПОРТЕ И ОБЪЕКТАХ ЕГО ИНФРАСТРУКТУРЫ!</dc:title>
  <dc:creator>Стогний Елена Андреевна</dc:creator>
  <cp:lastModifiedBy>Лиана</cp:lastModifiedBy>
  <cp:revision>7</cp:revision>
  <dcterms:created xsi:type="dcterms:W3CDTF">2020-06-08T07:52:43Z</dcterms:created>
  <dcterms:modified xsi:type="dcterms:W3CDTF">2022-10-28T10:57:24Z</dcterms:modified>
</cp:coreProperties>
</file>